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56" r:id="rId72"/>
    <p:sldId id="331" r:id="rId73"/>
    <p:sldId id="325" r:id="rId74"/>
    <p:sldId id="327" r:id="rId75"/>
    <p:sldId id="341" r:id="rId76"/>
    <p:sldId id="328" r:id="rId77"/>
    <p:sldId id="359" r:id="rId78"/>
    <p:sldId id="340" r:id="rId79"/>
    <p:sldId id="329" r:id="rId80"/>
    <p:sldId id="334" r:id="rId81"/>
    <p:sldId id="314" r:id="rId82"/>
    <p:sldId id="339" r:id="rId83"/>
    <p:sldId id="332" r:id="rId84"/>
    <p:sldId id="345" r:id="rId85"/>
    <p:sldId id="346" r:id="rId86"/>
    <p:sldId id="348" r:id="rId87"/>
    <p:sldId id="349" r:id="rId88"/>
    <p:sldId id="350" r:id="rId89"/>
    <p:sldId id="347" r:id="rId90"/>
    <p:sldId id="351" r:id="rId91"/>
    <p:sldId id="352" r:id="rId92"/>
    <p:sldId id="360" r:id="rId93"/>
    <p:sldId id="353" r:id="rId94"/>
    <p:sldId id="361" r:id="rId95"/>
    <p:sldId id="277" r:id="rId96"/>
    <p:sldId id="25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000000"/>
    <a:srgbClr val="FFABAB"/>
    <a:srgbClr val="4472C4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D0BCD-8177-44A3-914D-5A3F5B48626A}" v="18" dt="2025-04-23T12:43:1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2925" autoAdjust="0"/>
  </p:normalViewPr>
  <p:slideViewPr>
    <p:cSldViewPr snapToGrid="0">
      <p:cViewPr varScale="1">
        <p:scale>
          <a:sx n="100" d="100"/>
          <a:sy n="100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 dirty="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</a:t>
          </a:r>
          <a:r>
            <a:rPr lang="en-IN" err="1"/>
            <a:t>unaccessed</a:t>
          </a:r>
          <a:endParaRPr lang="en-IN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clear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 err="1"/>
            <a:t>max_seq</a:t>
          </a:r>
          <a:endParaRPr lang="en-IN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 dirty="0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 dirty="0"/>
            <a:t>Choose the smallest hole that is just about larger than </a:t>
          </a:r>
          <a:r>
            <a:rPr lang="en-IN" i="1" dirty="0"/>
            <a:t>R. </a:t>
          </a:r>
          <a:endParaRPr lang="en-IN" dirty="0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 dirty="0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 dirty="0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 dirty="0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 dirty="0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 dirty="0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 dirty="0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 dirty="0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Use the slow path-fast path approach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064EDDB0-12BA-42CA-943E-3138FC763D86}">
      <dgm:prSet phldrT="[Text]" custT="1"/>
      <dgm:spPr/>
      <dgm:t>
        <a:bodyPr/>
        <a:lstStyle/>
        <a:p>
          <a:r>
            <a:rPr lang="en-IN" sz="2400" i="0">
              <a:solidFill>
                <a:srgbClr val="FF0000"/>
              </a:solidFill>
            </a:rPr>
            <a:t>Read</a:t>
          </a:r>
          <a:r>
            <a:rPr lang="en-IN" sz="2400" i="0">
              <a:solidFill>
                <a:schemeClr val="tx1"/>
              </a:solidFill>
            </a:rPr>
            <a:t>/write files</a:t>
          </a:r>
        </a:p>
      </dgm:t>
    </dgm:pt>
    <dgm:pt modelId="{AFBD85FF-52E8-466A-8930-9D821EBAEF23}" type="parTrans" cxnId="{AAA44294-C30C-4019-84A5-E2A9B53ADEAB}">
      <dgm:prSet/>
      <dgm:spPr/>
      <dgm:t>
        <a:bodyPr/>
        <a:lstStyle/>
        <a:p>
          <a:endParaRPr lang="en-US"/>
        </a:p>
      </dgm:t>
    </dgm:pt>
    <dgm:pt modelId="{C7033812-1A60-4240-860E-D9B0EA9D3E4D}" type="sibTrans" cxnId="{AAA44294-C30C-4019-84A5-E2A9B53ADEAB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BD9607-6E3F-4B70-9C4A-0A35086E9351}" type="presOf" srcId="{064EDDB0-12BA-42CA-943E-3138FC763D86}" destId="{DC85ABA6-F42B-46E5-A330-B3CE1D8ABE4B}" srcOrd="0" destOrd="1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AAA44294-C30C-4019-84A5-E2A9B53ADEAB}" srcId="{52975DCC-50C7-42EB-9C84-3CD58C8E8125}" destId="{064EDDB0-12BA-42CA-943E-3138FC763D86}" srcOrd="1" destOrd="0" parTransId="{AFBD85FF-52E8-466A-8930-9D821EBAEF23}" sibTransId="{C7033812-1A60-4240-860E-D9B0EA9D3E4D}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82532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7657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</a:t>
          </a:r>
          <a:r>
            <a:rPr lang="en-IN" sz="2300" kern="1200" err="1"/>
            <a:t>unaccessed</a:t>
          </a:r>
          <a:endParaRPr lang="en-I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clear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 err="1"/>
            <a:t>max_seq</a:t>
          </a:r>
          <a:endParaRPr lang="en-IN" sz="2300" kern="120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smallest hole that is just about larger than </a:t>
          </a:r>
          <a:r>
            <a:rPr lang="en-IN" sz="3300" i="1" kern="1200" dirty="0"/>
            <a:t>R. </a:t>
          </a:r>
          <a:endParaRPr lang="en-IN" sz="3300" kern="1200" dirty="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2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Use the slow path-fast path approach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1409"/>
          <a:ext cx="10341429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0157" y="61566"/>
        <a:ext cx="10281115" cy="557446"/>
      </dsp:txXfrm>
    </dsp:sp>
    <dsp:sp modelId="{32D5030D-52F6-43D9-8E82-3E181ABFCCAD}">
      <dsp:nvSpPr>
        <dsp:cNvPr id="0" name=""/>
        <dsp:cNvSpPr/>
      </dsp:nvSpPr>
      <dsp:spPr>
        <a:xfrm>
          <a:off x="0" y="649169"/>
          <a:ext cx="1034142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649169"/>
        <a:ext cx="10341429" cy="546480"/>
      </dsp:txXfrm>
    </dsp:sp>
    <dsp:sp modelId="{F6E7C554-1B5E-4F40-8FE5-8EAD7EE2BA71}">
      <dsp:nvSpPr>
        <dsp:cNvPr id="0" name=""/>
        <dsp:cNvSpPr/>
      </dsp:nvSpPr>
      <dsp:spPr>
        <a:xfrm>
          <a:off x="0" y="1195650"/>
          <a:ext cx="10341429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0157" y="1225807"/>
        <a:ext cx="10281115" cy="557446"/>
      </dsp:txXfrm>
    </dsp:sp>
    <dsp:sp modelId="{BA19D16A-E3BE-48D0-A915-C522C0B8DD14}">
      <dsp:nvSpPr>
        <dsp:cNvPr id="0" name=""/>
        <dsp:cNvSpPr/>
      </dsp:nvSpPr>
      <dsp:spPr>
        <a:xfrm>
          <a:off x="0" y="18134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8134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042990"/>
          <a:ext cx="10341429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0157" y="3073147"/>
        <a:ext cx="10281115" cy="557446"/>
      </dsp:txXfrm>
    </dsp:sp>
    <dsp:sp modelId="{DC85ABA6-F42B-46E5-A330-B3CE1D8ABE4B}">
      <dsp:nvSpPr>
        <dsp:cNvPr id="0" name=""/>
        <dsp:cNvSpPr/>
      </dsp:nvSpPr>
      <dsp:spPr>
        <a:xfrm>
          <a:off x="0" y="3660750"/>
          <a:ext cx="1034142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FF0000"/>
              </a:solidFill>
            </a:rPr>
            <a:t>Read</a:t>
          </a:r>
          <a:r>
            <a:rPr lang="en-IN" sz="2400" i="0" kern="1200">
              <a:solidFill>
                <a:schemeClr val="tx1"/>
              </a:solidFill>
            </a:rPr>
            <a:t>/write files</a:t>
          </a:r>
        </a:p>
      </dsp:txBody>
      <dsp:txXfrm>
        <a:off x="0" y="3660750"/>
        <a:ext cx="10341429" cy="81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5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70C0"/>
                </a:solidFill>
              </a:rPr>
              <a:t>working set </a:t>
            </a:r>
            <a:r>
              <a:rPr lang="en-IN" dirty="0"/>
              <a:t>is a set of pages that a program access over a </a:t>
            </a:r>
            <a:r>
              <a:rPr lang="en-IN" dirty="0">
                <a:solidFill>
                  <a:srgbClr val="FF0000"/>
                </a:solidFill>
              </a:rPr>
              <a:t>short duration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(VM regions)</a:t>
            </a:r>
            <a:r>
              <a:rPr lang="en-US" i="1" dirty="0"/>
              <a:t>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 stub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a set of 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 dirty="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i="1" dirty="0" err="1"/>
              <a:t>vmas</a:t>
            </a:r>
            <a:r>
              <a:rPr lang="en-IN" sz="2400" dirty="0"/>
              <a:t> point to an </a:t>
            </a:r>
            <a:r>
              <a:rPr lang="en-IN" sz="2400" i="1" dirty="0" err="1"/>
              <a:t>anon_vma</a:t>
            </a:r>
            <a:r>
              <a:rPr lang="en-IN" sz="2400" i="1" dirty="0"/>
              <a:t> </a:t>
            </a:r>
            <a:r>
              <a:rPr lang="en-IN" sz="2400" dirty="0"/>
              <a:t>when a process is forked. The </a:t>
            </a:r>
            <a:r>
              <a:rPr lang="en-IN" sz="2400" i="1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i="1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</a:t>
            </a:r>
            <a:r>
              <a:rPr lang="en-IN" sz="2400" dirty="0" err="1"/>
              <a:t>CoW</a:t>
            </a:r>
            <a:r>
              <a:rPr lang="en-IN" sz="2400" dirty="0"/>
              <a:t> mode. A new copy is created, which is associated with a new process-specific </a:t>
            </a:r>
            <a:r>
              <a:rPr lang="en-IN" sz="2400" i="1" dirty="0" err="1"/>
              <a:t>anon_vma</a:t>
            </a:r>
            <a:r>
              <a:rPr lang="en-IN" sz="2400" dirty="0"/>
              <a:t>. Thus, a single </a:t>
            </a:r>
            <a:r>
              <a:rPr lang="en-IN" sz="2400" i="1" dirty="0" err="1"/>
              <a:t>vma</a:t>
            </a:r>
            <a:r>
              <a:rPr lang="en-IN" sz="2400" dirty="0"/>
              <a:t> now maps to two </a:t>
            </a:r>
            <a:r>
              <a:rPr lang="en-IN" sz="2400" i="1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a </a:t>
            </a:r>
            <a:r>
              <a:rPr lang="en-IN" sz="2800" i="1" dirty="0" err="1"/>
              <a:t>vma</a:t>
            </a:r>
            <a:r>
              <a:rPr lang="en-IN" sz="2800" i="1" dirty="0"/>
              <a:t> </a:t>
            </a:r>
            <a:r>
              <a:rPr lang="en-IN" sz="2800" dirty="0"/>
              <a:t>and </a:t>
            </a:r>
            <a:r>
              <a:rPr lang="en-IN" sz="2800" i="1" dirty="0" err="1"/>
              <a:t>anon_vma</a:t>
            </a:r>
            <a:endParaRPr lang="en-IN" sz="2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task has a single </a:t>
            </a:r>
            <a:r>
              <a:rPr lang="en-IN" i="1" dirty="0" err="1"/>
              <a:t>vma</a:t>
            </a:r>
            <a:r>
              <a:rPr lang="en-IN" i="1" dirty="0"/>
              <a:t> </a:t>
            </a:r>
            <a:r>
              <a:rPr lang="en-IN" dirty="0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i="1" dirty="0" err="1"/>
              <a:t>vma</a:t>
            </a:r>
            <a:r>
              <a:rPr lang="en-IN" dirty="0"/>
              <a:t> has a single </a:t>
            </a:r>
            <a:r>
              <a:rPr lang="en-IN" i="1" u="sng" dirty="0" err="1"/>
              <a:t>anon_vma</a:t>
            </a:r>
            <a:r>
              <a:rPr lang="en-IN" i="1" u="sng" dirty="0"/>
              <a:t> </a:t>
            </a:r>
            <a:r>
              <a:rPr lang="en-IN" dirty="0"/>
              <a:t>(pages</a:t>
            </a:r>
            <a:br>
              <a:rPr lang="en-IN" dirty="0"/>
            </a:br>
            <a:r>
              <a:rPr lang="en-IN" dirty="0"/>
              <a:t>allocated by the task)</a:t>
            </a:r>
            <a:r>
              <a:rPr lang="en-IN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are linked by an </a:t>
            </a:r>
            <a:r>
              <a:rPr lang="en-IN" i="1" dirty="0" err="1"/>
              <a:t>avc</a:t>
            </a:r>
            <a:r>
              <a:rPr lang="en-IN" i="1" dirty="0"/>
              <a:t>. 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6581" cy="3413125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3499" y="2971487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D62BF-2CB9-F9E7-7B1E-2E6CA5731AF6}"/>
              </a:ext>
            </a:extLst>
          </p:cNvPr>
          <p:cNvCxnSpPr>
            <a:cxnSpLocks/>
          </p:cNvCxnSpPr>
          <p:nvPr/>
        </p:nvCxnSpPr>
        <p:spPr>
          <a:xfrm flipH="1">
            <a:off x="10103499" y="3228480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29710" y="4002661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018A1-DF3C-099E-6337-9B937F68332E}"/>
              </a:ext>
            </a:extLst>
          </p:cNvPr>
          <p:cNvCxnSpPr>
            <a:cxnSpLocks/>
          </p:cNvCxnSpPr>
          <p:nvPr/>
        </p:nvCxnSpPr>
        <p:spPr>
          <a:xfrm flipH="1">
            <a:off x="10058460" y="425965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 dirty="0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If a process </a:t>
            </a:r>
            <a:r>
              <a:rPr lang="en-IN" sz="2400" b="1" dirty="0">
                <a:solidFill>
                  <a:srgbClr val="00B050"/>
                </a:solidFill>
              </a:rPr>
              <a:t>forks</a:t>
            </a:r>
            <a:r>
              <a:rPr lang="en-IN" sz="2400" dirty="0"/>
              <a:t> multiple times, the </a:t>
            </a:r>
            <a:r>
              <a:rPr lang="en-IN" sz="2400" i="1" dirty="0" err="1"/>
              <a:t>vmas</a:t>
            </a:r>
            <a:r>
              <a:rPr lang="en-IN" sz="2400" dirty="0"/>
              <a:t> of child processes still need to be associated with the </a:t>
            </a:r>
            <a:r>
              <a:rPr lang="en-IN" sz="2400" i="1" u="sng" dirty="0" err="1"/>
              <a:t>anon_vma</a:t>
            </a:r>
            <a:r>
              <a:rPr lang="en-IN" sz="2400" i="1" u="sng" dirty="0"/>
              <a:t> </a:t>
            </a:r>
            <a:r>
              <a:rPr lang="en-IN" sz="2400" dirty="0"/>
              <a:t>of the parent (via </a:t>
            </a:r>
            <a:r>
              <a:rPr lang="en-IN" sz="2400" i="1" dirty="0" err="1"/>
              <a:t>avcs</a:t>
            </a:r>
            <a:r>
              <a:rPr lang="en-IN" sz="2400" dirty="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</a:t>
            </a:r>
            <a:br>
              <a:rPr lang="en-IN" dirty="0"/>
            </a:br>
            <a:r>
              <a:rPr lang="en-IN" dirty="0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Child-2</a:t>
            </a:r>
          </a:p>
        </p:txBody>
      </p: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/>
              <a:t>) to store </a:t>
            </a:r>
            <a:r>
              <a:rPr lang="en-IN" sz="2400" dirty="0"/>
              <a:t>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Go forward </a:t>
            </a:r>
            <a:r>
              <a:rPr lang="en-IN" sz="3600" dirty="0">
                <a:sym typeface="Wingdings" panose="05000000000000000000" pitchFamily="2" charset="2"/>
              </a:rPr>
              <a:t></a:t>
            </a:r>
            <a:endParaRPr lang="en-IN" sz="3600" dirty="0"/>
          </a:p>
          <a:p>
            <a:pPr algn="ctr"/>
            <a:r>
              <a:rPr lang="en-IN" sz="3600" dirty="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group</a:t>
            </a:r>
            <a:r>
              <a:rPr lang="en-IN" sz="2400" dirty="0"/>
              <a:t> of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is associated with a </a:t>
            </a:r>
            <a:r>
              <a:rPr lang="en-IN" sz="2400" dirty="0">
                <a:solidFill>
                  <a:srgbClr val="7030A0"/>
                </a:solidFill>
              </a:rPr>
              <a:t>generation</a:t>
            </a:r>
            <a:r>
              <a:rPr lang="en-IN" sz="2400" dirty="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Take the </a:t>
            </a:r>
            <a:r>
              <a:rPr lang="en-IN" sz="2400" dirty="0">
                <a:solidFill>
                  <a:srgbClr val="7030A0"/>
                </a:solidFill>
              </a:rPr>
              <a:t>priority</a:t>
            </a:r>
            <a:r>
              <a:rPr lang="en-IN" sz="2400" dirty="0"/>
              <a:t> of pages into account. Prefer </a:t>
            </a:r>
            <a:r>
              <a:rPr lang="en-IN" sz="2400" dirty="0">
                <a:solidFill>
                  <a:srgbClr val="C00000"/>
                </a:solidFill>
              </a:rPr>
              <a:t>unmapped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B050"/>
                </a:solidFill>
              </a:rPr>
              <a:t>clean</a:t>
            </a:r>
            <a:r>
              <a:rPr lang="en-IN" sz="2400" dirty="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</a:rPr>
              <a:t>Evict</a:t>
            </a:r>
            <a:r>
              <a:rPr lang="en-IN" sz="2400" dirty="0"/>
              <a:t> pages in the </a:t>
            </a:r>
            <a:r>
              <a:rPr lang="en-IN" sz="2400" dirty="0">
                <a:solidFill>
                  <a:srgbClr val="FF0000"/>
                </a:solidFill>
              </a:rPr>
              <a:t>oldest</a:t>
            </a:r>
            <a:r>
              <a:rPr lang="en-IN" sz="2400" dirty="0"/>
              <a:t> generation (min gen) and also take the </a:t>
            </a:r>
            <a:r>
              <a:rPr lang="en-IN" sz="2400" dirty="0">
                <a:solidFill>
                  <a:srgbClr val="00B050"/>
                </a:solidFill>
              </a:rPr>
              <a:t>priority</a:t>
            </a:r>
            <a:r>
              <a:rPr lang="en-IN" sz="2400" dirty="0"/>
              <a:t> into account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86785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191916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Youngest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max_seq</a:t>
            </a:r>
            <a:r>
              <a:rPr lang="en-IN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Oldest</a:t>
            </a:r>
            <a:r>
              <a:rPr lang="en-IN" sz="2400" dirty="0"/>
              <a:t> generation number: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minseq</a:t>
            </a:r>
            <a:r>
              <a:rPr lang="en-IN" sz="2400" dirty="0"/>
              <a:t>[ANON] and </a:t>
            </a:r>
            <a:r>
              <a:rPr lang="en-IN" sz="2400" dirty="0" err="1"/>
              <a:t>lrugen</a:t>
            </a:r>
            <a:r>
              <a:rPr lang="en-IN" sz="2400" dirty="0"/>
              <a:t>-&gt;</a:t>
            </a:r>
            <a:r>
              <a:rPr lang="en-IN" sz="2400" dirty="0" err="1"/>
              <a:t>min_seq</a:t>
            </a:r>
            <a:r>
              <a:rPr lang="en-IN" sz="2400" dirty="0"/>
              <a:t>[FILE]</a:t>
            </a:r>
          </a:p>
          <a:p>
            <a:r>
              <a:rPr lang="en-IN" sz="2400" dirty="0"/>
              <a:t>When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r>
              <a:rPr lang="en-IN" sz="2400" i="1" dirty="0">
                <a:solidFill>
                  <a:srgbClr val="FF0000"/>
                </a:solidFill>
              </a:rPr>
              <a:t> – </a:t>
            </a:r>
            <a:r>
              <a:rPr lang="en-IN" sz="2400" i="1" dirty="0" err="1">
                <a:solidFill>
                  <a:srgbClr val="FF0000"/>
                </a:solidFill>
              </a:rPr>
              <a:t>min_seq</a:t>
            </a:r>
            <a:r>
              <a:rPr lang="en-IN" sz="2400" i="1" dirty="0">
                <a:solidFill>
                  <a:srgbClr val="FF0000"/>
                </a:solidFill>
              </a:rPr>
              <a:t> + 1 </a:t>
            </a:r>
            <a:r>
              <a:rPr lang="en-IN" sz="2400" dirty="0"/>
              <a:t>&lt;= MIN_NR_GENS,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 i="1" dirty="0" err="1">
                <a:solidFill>
                  <a:srgbClr val="FF0000"/>
                </a:solidFill>
              </a:rPr>
              <a:t>max_seq</a:t>
            </a:r>
            <a:endParaRPr lang="en-IN" sz="2400" i="1" dirty="0">
              <a:solidFill>
                <a:srgbClr val="FF0000"/>
              </a:solidFill>
            </a:endParaRPr>
          </a:p>
          <a:p>
            <a:r>
              <a:rPr lang="en-IN" sz="2400" dirty="0"/>
              <a:t>Given that </a:t>
            </a:r>
            <a:r>
              <a:rPr lang="en-IN" sz="2400" i="1" dirty="0" err="1"/>
              <a:t>max_seq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min_seq</a:t>
            </a:r>
            <a:r>
              <a:rPr lang="en-IN" sz="2400" i="1" dirty="0"/>
              <a:t> </a:t>
            </a:r>
            <a:r>
              <a:rPr lang="en-IN" sz="2400" dirty="0"/>
              <a:t>increase </a:t>
            </a:r>
            <a:r>
              <a:rPr lang="en-IN" sz="2400" dirty="0">
                <a:solidFill>
                  <a:srgbClr val="C00000"/>
                </a:solidFill>
              </a:rPr>
              <a:t>monotonically</a:t>
            </a:r>
            <a:r>
              <a:rPr lang="en-IN" sz="2400" dirty="0"/>
              <a:t>, not incrementing the sequence of a </a:t>
            </a:r>
            <a:r>
              <a:rPr lang="en-IN" sz="2400" dirty="0">
                <a:solidFill>
                  <a:srgbClr val="00B050"/>
                </a:solidFill>
              </a:rPr>
              <a:t>folio</a:t>
            </a:r>
            <a:r>
              <a:rPr lang="en-IN" sz="2400" dirty="0"/>
              <a:t> automatically </a:t>
            </a:r>
            <a:r>
              <a:rPr lang="en-IN" sz="2400" dirty="0">
                <a:solidFill>
                  <a:srgbClr val="7030A0"/>
                </a:solidFill>
              </a:rPr>
              <a:t>ages</a:t>
            </a:r>
            <a:r>
              <a:rPr lang="en-IN" sz="2400" dirty="0"/>
              <a:t> it</a:t>
            </a:r>
          </a:p>
          <a:p>
            <a:r>
              <a:rPr lang="en-IN" sz="2400" dirty="0"/>
              <a:t>A </a:t>
            </a:r>
            <a:r>
              <a:rPr lang="en-IN" sz="2400" dirty="0">
                <a:solidFill>
                  <a:srgbClr val="0070C0"/>
                </a:solidFill>
              </a:rPr>
              <a:t>sliding window </a:t>
            </a:r>
            <a:r>
              <a:rPr lang="en-IN" sz="2400" dirty="0"/>
              <a:t>of generations is </a:t>
            </a:r>
            <a:r>
              <a:rPr lang="en-IN" sz="2400" dirty="0">
                <a:solidFill>
                  <a:srgbClr val="7030A0"/>
                </a:solidFill>
              </a:rPr>
              <a:t>maintained</a:t>
            </a:r>
            <a:r>
              <a:rPr lang="en-IN" sz="2400" dirty="0"/>
              <a:t>. It tracks [MIN_NR_GENS, MAX_NR_GENS] generations</a:t>
            </a:r>
            <a:endParaRPr lang="en-IN" sz="16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(young * MIN_NR_GENS &gt;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(old * (MIN_NR_GENS +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18678" y="2607604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4" y="5363323"/>
            <a:ext cx="6261628" cy="683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this function, young page’s gen == </a:t>
            </a:r>
            <a:r>
              <a:rPr lang="en-IN" sz="2400" err="1"/>
              <a:t>max_seq</a:t>
            </a:r>
            <a:endParaRPr lang="en-IN" sz="2400"/>
          </a:p>
          <a:p>
            <a:pPr algn="ctr"/>
            <a:r>
              <a:rPr lang="en-IN" sz="2400"/>
              <a:t>old page’s gen == </a:t>
            </a:r>
            <a:r>
              <a:rPr lang="en-IN" sz="2400" err="1"/>
              <a:t>min_seq</a:t>
            </a:r>
            <a:r>
              <a:rPr lang="en-IN" sz="240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630032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the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in </a:t>
                </a:r>
                <a:r>
                  <a:rPr lang="en-IN" sz="2400" dirty="0">
                    <a:solidFill>
                      <a:srgbClr val="FF0000"/>
                    </a:solidFill>
                  </a:rPr>
                  <a:t>folio-&gt;flags</a:t>
                </a: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the </a:t>
                </a:r>
                <a:r>
                  <a:rPr lang="en-IN" dirty="0">
                    <a:solidFill>
                      <a:srgbClr val="C00000"/>
                    </a:solidFill>
                  </a:rPr>
                  <a:t>one</a:t>
                </a:r>
                <a:r>
                  <a:rPr lang="en-IN" dirty="0"/>
                  <a:t> with the lower value</a:t>
                </a:r>
              </a:p>
              <a:p>
                <a:pPr lvl="1"/>
                <a:r>
                  <a:rPr lang="en-IN" dirty="0"/>
                  <a:t>If both are the </a:t>
                </a:r>
                <a:r>
                  <a:rPr lang="en-IN" dirty="0">
                    <a:solidFill>
                      <a:srgbClr val="0070C0"/>
                    </a:solidFill>
                  </a:rPr>
                  <a:t>same</a:t>
                </a:r>
                <a:r>
                  <a:rPr lang="en-IN" dirty="0"/>
                  <a:t>, then </a:t>
                </a:r>
                <a:r>
                  <a:rPr lang="en-IN" dirty="0">
                    <a:solidFill>
                      <a:srgbClr val="7030A0"/>
                    </a:solidFill>
                  </a:rPr>
                  <a:t> choose that type </a:t>
                </a:r>
                <a:r>
                  <a:rPr lang="en-IN" dirty="0"/>
                  <a:t>whose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a lower normalized </a:t>
                </a:r>
                <a:r>
                  <a:rPr lang="en-IN" dirty="0" err="1">
                    <a:solidFill>
                      <a:srgbClr val="FF0000"/>
                    </a:solidFill>
                  </a:rPr>
                  <a:t>refault</a:t>
                </a:r>
                <a:r>
                  <a:rPr lang="en-IN" dirty="0">
                    <a:solidFill>
                      <a:srgbClr val="FF0000"/>
                    </a:solidFill>
                  </a:rPr>
                  <a:t> rate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2866067"/>
            <a:ext cx="10515600" cy="27006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sp</a:t>
            </a:r>
            <a:r>
              <a:rPr lang="en-US" sz="2400" dirty="0"/>
              <a:t> (set point): ANON, </a:t>
            </a:r>
            <a:r>
              <a:rPr lang="en-US" sz="2400" dirty="0" err="1"/>
              <a:t>pv</a:t>
            </a:r>
            <a:r>
              <a:rPr lang="en-US" sz="2400" dirty="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refault</a:t>
            </a:r>
            <a:r>
              <a:rPr lang="en-US" sz="2400" dirty="0"/>
              <a:t> rate (</a:t>
            </a:r>
            <a:r>
              <a:rPr lang="en-US" sz="2400" dirty="0" err="1"/>
              <a:t>refaulted</a:t>
            </a:r>
            <a:r>
              <a:rPr lang="en-US" sz="2400" dirty="0"/>
              <a:t>/total)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lower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B050"/>
                </a:solidFill>
              </a:rPr>
              <a:t>set point </a:t>
            </a:r>
            <a:r>
              <a:rPr lang="en-US" sz="2400" dirty="0"/>
              <a:t>(subject to the </a:t>
            </a:r>
            <a:r>
              <a:rPr lang="en-US" sz="2400" dirty="0" err="1">
                <a:solidFill>
                  <a:srgbClr val="0070C0"/>
                </a:solidFill>
              </a:rPr>
              <a:t>swappiness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are basically comparing the following ratio: </a:t>
            </a:r>
            <a:r>
              <a:rPr lang="en-US" sz="2400" dirty="0">
                <a:solidFill>
                  <a:srgbClr val="7030A0"/>
                </a:solidFill>
              </a:rPr>
              <a:t>normalized </a:t>
            </a:r>
            <a:r>
              <a:rPr lang="en-US" sz="2400" dirty="0" err="1">
                <a:solidFill>
                  <a:srgbClr val="7030A0"/>
                </a:solidFill>
              </a:rPr>
              <a:t>refault</a:t>
            </a:r>
            <a:r>
              <a:rPr lang="en-US" sz="2400" dirty="0">
                <a:solidFill>
                  <a:srgbClr val="7030A0"/>
                </a:solidFill>
              </a:rPr>
              <a:t> rate </a:t>
            </a:r>
            <a:r>
              <a:rPr lang="en-US" sz="2400" dirty="0"/>
              <a:t>/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gain is </a:t>
            </a:r>
            <a:r>
              <a:rPr lang="en-US" sz="2000" dirty="0" err="1"/>
              <a:t>swappiness</a:t>
            </a:r>
            <a:r>
              <a:rPr lang="en-US" sz="2000" dirty="0"/>
              <a:t> for ANON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200-swappiness for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swappiness</a:t>
            </a:r>
            <a:r>
              <a:rPr lang="en-US" sz="2400" dirty="0"/>
              <a:t> is close to 0 (</a:t>
            </a:r>
            <a:r>
              <a:rPr lang="en-US" sz="2400" dirty="0">
                <a:solidFill>
                  <a:srgbClr val="7030A0"/>
                </a:solidFill>
              </a:rPr>
              <a:t>low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Try to </a:t>
            </a:r>
            <a:r>
              <a:rPr lang="en-IN" sz="2400" dirty="0">
                <a:solidFill>
                  <a:srgbClr val="FF0000"/>
                </a:solidFill>
              </a:rPr>
              <a:t>remove</a:t>
            </a:r>
            <a:r>
              <a:rPr lang="en-IN" sz="2400" dirty="0">
                <a:solidFill>
                  <a:schemeClr val="tx1"/>
                </a:solidFill>
              </a:rPr>
              <a:t> the folios that have been </a:t>
            </a:r>
            <a:r>
              <a:rPr lang="en-IN" sz="2400" dirty="0">
                <a:solidFill>
                  <a:srgbClr val="4472C4"/>
                </a:solidFill>
              </a:rPr>
              <a:t>identified</a:t>
            </a:r>
            <a:r>
              <a:rPr lang="en-IN" sz="2400" dirty="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 dirty="0">
                <a:solidFill>
                  <a:srgbClr val="C00000"/>
                </a:solidFill>
              </a:rPr>
              <a:t>multiple</a:t>
            </a:r>
            <a:r>
              <a:rPr lang="en-IN" sz="2400" dirty="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</a:t>
            </a:r>
            <a:r>
              <a:rPr lang="en-US" sz="2400" dirty="0" err="1">
                <a:hlinkClick r:id="rId5" action="ppaction://hlinksldjump"/>
              </a:rPr>
              <a:t>refault</a:t>
            </a:r>
            <a:r>
              <a:rPr lang="en-US" sz="2400" dirty="0">
                <a:hlinkClick r:id="rId5" action="ppaction://hlinksldjump"/>
              </a:rPr>
              <a:t>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list, …) </a:t>
            </a:r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Iterate</a:t>
            </a:r>
            <a:r>
              <a:rPr lang="en-US" sz="2400" dirty="0"/>
              <a:t> through the </a:t>
            </a:r>
            <a:r>
              <a:rPr lang="en-US" sz="2400" dirty="0">
                <a:solidFill>
                  <a:srgbClr val="0070C0"/>
                </a:solidFill>
              </a:rPr>
              <a:t>zones</a:t>
            </a:r>
            <a:r>
              <a:rPr lang="en-US" sz="2400" dirty="0"/>
              <a:t> that need to be </a:t>
            </a:r>
            <a:r>
              <a:rPr lang="en-US" sz="2400" dirty="0">
                <a:solidFill>
                  <a:srgbClr val="00B050"/>
                </a:solidFill>
              </a:rPr>
              <a:t>shrunk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2060"/>
                </a:solidFill>
              </a:rPr>
              <a:t>order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Iterate through all the </a:t>
            </a:r>
            <a:r>
              <a:rPr lang="en-US" sz="2400" dirty="0">
                <a:solidFill>
                  <a:srgbClr val="00B050"/>
                </a:solidFill>
              </a:rPr>
              <a:t>folios</a:t>
            </a:r>
            <a:r>
              <a:rPr lang="en-US" sz="2400" dirty="0"/>
              <a:t> pointed to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lrugen</a:t>
            </a:r>
            <a:r>
              <a:rPr lang="en-US" sz="2400" dirty="0"/>
              <a:t>-&gt;lists[</a:t>
            </a:r>
            <a:r>
              <a:rPr lang="en-US" sz="2400" dirty="0" err="1"/>
              <a:t>min_seq</a:t>
            </a:r>
            <a:r>
              <a:rPr lang="en-US" sz="2400" dirty="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Check that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folio</a:t>
            </a:r>
            <a:r>
              <a:rPr lang="en-US" sz="2400" dirty="0"/>
              <a:t> is pinned, is being </a:t>
            </a:r>
            <a:r>
              <a:rPr lang="en-US" sz="2400" dirty="0">
                <a:solidFill>
                  <a:srgbClr val="7030A0"/>
                </a:solidFill>
              </a:rPr>
              <a:t>written</a:t>
            </a:r>
            <a:r>
              <a:rPr lang="en-US" sz="2400" dirty="0"/>
              <a:t> back, was recently accessed, or there is a </a:t>
            </a:r>
            <a:r>
              <a:rPr lang="en-US" sz="2400" dirty="0">
                <a:solidFill>
                  <a:srgbClr val="C00000"/>
                </a:solidFill>
              </a:rPr>
              <a:t>race</a:t>
            </a:r>
            <a:r>
              <a:rPr lang="en-US" sz="2400" dirty="0"/>
              <a:t> condition,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 dirty="0"/>
              <a:t>Return the number of pages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dirty="0"/>
              <a:t>This is the variable </a:t>
            </a:r>
            <a:r>
              <a:rPr lang="en-US" sz="2400" dirty="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 dirty="0">
                <a:solidFill>
                  <a:srgbClr val="FF0000"/>
                </a:solidFill>
              </a:rPr>
              <a:t>list</a:t>
            </a:r>
            <a:r>
              <a:rPr lang="en-US" sz="2400" dirty="0"/>
              <a:t> variable </a:t>
            </a:r>
            <a:r>
              <a:rPr lang="en-US" sz="2400" dirty="0">
                <a:sym typeface="Wingdings" panose="05000000000000000000" pitchFamily="2" charset="2"/>
              </a:rPr>
              <a:t> list of possibly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 dirty="0">
                <a:sym typeface="Wingdings" panose="05000000000000000000" pitchFamily="2" charset="2"/>
              </a:rPr>
              <a:t> folios</a:t>
            </a:r>
            <a:endParaRPr lang="en-US" sz="2400" dirty="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 dirty="0"/>
              <a:t>More about </a:t>
            </a:r>
            <a:r>
              <a:rPr lang="en-US" i="1" dirty="0" err="1"/>
              <a:t>scan_folios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3AA5F8-83AD-5CD5-243F-2954A10CBB38}"/>
              </a:ext>
            </a:extLst>
          </p:cNvPr>
          <p:cNvSpPr/>
          <p:nvPr/>
        </p:nvSpPr>
        <p:spPr>
          <a:xfrm>
            <a:off x="6596745" y="348343"/>
            <a:ext cx="329836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some additional computation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 if the generation is </a:t>
            </a:r>
            <a:r>
              <a:rPr lang="en-US" sz="2400" i="1" dirty="0" err="1"/>
              <a:t>min_seq</a:t>
            </a:r>
            <a:r>
              <a:rPr lang="en-US" sz="2400" dirty="0"/>
              <a:t>, if the folio is in a higher tier, give it another chance by incrementing its generation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(in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page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its access bit)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70C0"/>
                </a:solidFill>
              </a:rPr>
              <a:t>kswapd</a:t>
            </a:r>
            <a:r>
              <a:rPr lang="en-US" sz="2400" dirty="0"/>
              <a:t>, sequential write commands, and page allocation modules try to </a:t>
            </a:r>
            <a:r>
              <a:rPr lang="en-US" sz="2400" dirty="0">
                <a:solidFill>
                  <a:srgbClr val="FF0000"/>
                </a:solidFill>
              </a:rPr>
              <a:t>age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evict</a:t>
            </a:r>
            <a:r>
              <a:rPr lang="en-US" sz="2400" dirty="0"/>
              <a:t> pages. </a:t>
            </a:r>
          </a:p>
          <a:p>
            <a:pPr marL="457200" indent="-457200">
              <a:buAutoNum type="arabicPeriod"/>
            </a:pPr>
            <a:r>
              <a:rPr lang="en-US" sz="2400" dirty="0"/>
              <a:t>They call the function </a:t>
            </a:r>
            <a:r>
              <a:rPr lang="en-US" sz="2400" i="1" dirty="0" err="1"/>
              <a:t>walk_mm</a:t>
            </a:r>
            <a:r>
              <a:rPr lang="en-US" sz="2400" i="1" dirty="0"/>
              <a:t>() </a:t>
            </a:r>
            <a:r>
              <a:rPr lang="en-US" sz="2400" dirty="0"/>
              <a:t>that walks the page table and marks </a:t>
            </a:r>
            <a:r>
              <a:rPr lang="en-US" sz="2400" dirty="0">
                <a:solidFill>
                  <a:srgbClr val="FF0000"/>
                </a:solidFill>
              </a:rPr>
              <a:t>young (accessed)</a:t>
            </a:r>
            <a:r>
              <a:rPr lang="en-US" sz="2400" dirty="0"/>
              <a:t> entries as </a:t>
            </a:r>
            <a:r>
              <a:rPr lang="en-US" sz="2400" dirty="0">
                <a:solidFill>
                  <a:srgbClr val="00B050"/>
                </a:solidFill>
              </a:rPr>
              <a:t>old (</a:t>
            </a:r>
            <a:r>
              <a:rPr lang="en-US" sz="2400" dirty="0" err="1">
                <a:solidFill>
                  <a:srgbClr val="00B050"/>
                </a:solidFill>
              </a:rPr>
              <a:t>unaccessed</a:t>
            </a:r>
            <a:r>
              <a:rPr lang="en-US" sz="2400" dirty="0">
                <a:solidFill>
                  <a:srgbClr val="00B050"/>
                </a:solidFill>
              </a:rPr>
              <a:t>), </a:t>
            </a:r>
            <a:r>
              <a:rPr lang="en-US" sz="2400" dirty="0">
                <a:solidFill>
                  <a:schemeClr val="tx1"/>
                </a:solidFill>
              </a:rPr>
              <a:t>as well as updates the </a:t>
            </a:r>
            <a:r>
              <a:rPr lang="en-US" sz="2400" dirty="0">
                <a:solidFill>
                  <a:srgbClr val="C00000"/>
                </a:solidFill>
              </a:rPr>
              <a:t>generation</a:t>
            </a:r>
            <a:r>
              <a:rPr lang="en-US" sz="2400" dirty="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Entries that are already old are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While walking the PMD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, test if the PMD address is in the </a:t>
            </a:r>
            <a:r>
              <a:rPr lang="en-US" sz="2400" dirty="0">
                <a:solidFill>
                  <a:srgbClr val="FF0000"/>
                </a:solidFill>
              </a:rPr>
              <a:t>Bloom</a:t>
            </a:r>
            <a:r>
              <a:rPr lang="en-US" sz="2400" dirty="0">
                <a:solidFill>
                  <a:schemeClr val="tx1"/>
                </a:solidFill>
              </a:rPr>
              <a:t> filter. If it is not there, then the </a:t>
            </a:r>
            <a:r>
              <a:rPr lang="en-US" sz="2400" dirty="0">
                <a:solidFill>
                  <a:srgbClr val="7030A0"/>
                </a:solidFill>
              </a:rPr>
              <a:t>PMD</a:t>
            </a:r>
            <a:r>
              <a:rPr lang="en-US" sz="2400" dirty="0">
                <a:solidFill>
                  <a:schemeClr val="tx1"/>
                </a:solidFill>
              </a:rPr>
              <a:t> range is most likely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chemeClr val="tx1"/>
                </a:solidFill>
              </a:rPr>
              <a:t> and should be </a:t>
            </a:r>
            <a:r>
              <a:rPr lang="en-US" sz="2400" dirty="0">
                <a:solidFill>
                  <a:srgbClr val="0070C0"/>
                </a:solidFill>
              </a:rPr>
              <a:t>skipped</a:t>
            </a:r>
            <a:r>
              <a:rPr lang="en-US" sz="2400" dirty="0">
                <a:solidFill>
                  <a:schemeClr val="tx1"/>
                </a:solidFill>
              </a:rPr>
              <a:t>. Improves </a:t>
            </a:r>
            <a:r>
              <a:rPr lang="en-US" sz="2400" dirty="0">
                <a:solidFill>
                  <a:srgbClr val="00B050"/>
                </a:solidFill>
              </a:rPr>
              <a:t>performance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 dirty="0"/>
              <a:t>We can only have </a:t>
            </a:r>
            <a:r>
              <a:rPr lang="en-IN" dirty="0">
                <a:solidFill>
                  <a:srgbClr val="00B050"/>
                </a:solidFill>
              </a:rPr>
              <a:t>internal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fragmentation</a:t>
            </a:r>
            <a:r>
              <a:rPr lang="en-IN" dirty="0"/>
              <a:t> with virtual memory</a:t>
            </a:r>
          </a:p>
          <a:p>
            <a:r>
              <a:rPr lang="en-IN" dirty="0"/>
              <a:t>Use a </a:t>
            </a:r>
            <a:r>
              <a:rPr lang="en-IN" dirty="0">
                <a:solidFill>
                  <a:srgbClr val="0070C0"/>
                </a:solidFill>
              </a:rPr>
              <a:t>bitmap</a:t>
            </a:r>
            <a:r>
              <a:rPr lang="en-IN" dirty="0"/>
              <a:t> or </a:t>
            </a:r>
            <a:r>
              <a:rPr lang="en-IN"/>
              <a:t>an manage </a:t>
            </a:r>
            <a:r>
              <a:rPr lang="en-IN" dirty="0"/>
              <a:t>the list of free frames</a:t>
            </a:r>
          </a:p>
          <a:p>
            <a:r>
              <a:rPr lang="en-IN" dirty="0"/>
              <a:t>The main issue here is </a:t>
            </a:r>
            <a:r>
              <a:rPr lang="en-IN" dirty="0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</TotalTime>
  <Words>8822</Words>
  <Application>Microsoft Office PowerPoint</Application>
  <PresentationFormat>Widescreen</PresentationFormat>
  <Paragraphs>1355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The rest of the isolate_folios function</vt:lpstr>
      <vt:lpstr>evict_folios  isolate_folios  scan_folios</vt:lpstr>
      <vt:lpstr>More about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14</cp:revision>
  <dcterms:created xsi:type="dcterms:W3CDTF">2013-07-15T20:26:40Z</dcterms:created>
  <dcterms:modified xsi:type="dcterms:W3CDTF">2025-04-24T14:41:07Z</dcterms:modified>
</cp:coreProperties>
</file>